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57" r:id="rId2"/>
    <p:sldId id="329" r:id="rId3"/>
    <p:sldId id="314" r:id="rId4"/>
    <p:sldId id="315" r:id="rId5"/>
    <p:sldId id="348" r:id="rId6"/>
    <p:sldId id="349" r:id="rId7"/>
    <p:sldId id="350" r:id="rId8"/>
    <p:sldId id="317" r:id="rId9"/>
    <p:sldId id="326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25" r:id="rId18"/>
    <p:sldId id="328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71" autoAdjust="0"/>
  </p:normalViewPr>
  <p:slideViewPr>
    <p:cSldViewPr>
      <p:cViewPr>
        <p:scale>
          <a:sx n="70" d="100"/>
          <a:sy n="70" d="100"/>
        </p:scale>
        <p:origin x="-1530" y="-11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488"/>
    </p:cViewPr>
  </p:sorterViewPr>
  <p:notesViewPr>
    <p:cSldViewPr>
      <p:cViewPr>
        <p:scale>
          <a:sx n="80" d="100"/>
          <a:sy n="80" d="100"/>
        </p:scale>
        <p:origin x="-2316" y="12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smtClean="0"/>
              <a:t>5/12-13/2012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2E39A8F-619A-4501-90DC-D071FA971B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12931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smtClean="0"/>
              <a:t>5/12-13/2012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30DBC1A-09CC-4344-858B-85C3C8340A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20166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5/12-13/2012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5913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5/12-13/2012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7245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5/12-13/2012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0982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5/12-13/2012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4914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5/12-13/2012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3598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5/12-13/2012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7874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5/12-13/2012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8196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16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5/12-13/2012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5674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5/12-13/2012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0782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5/12-13/2012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047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5/12-13/2012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6025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5/12-13/2012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2121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5/12-13/2012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6066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5/12-13/2012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184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5/12-13/2012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0391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5/12-13/2012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3923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40594" lvl="1" indent="-174708"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5/12-13/2012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674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40594" lvl="1" indent="-174708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BC1A-09CC-4344-858B-85C3C8340AAF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5/12-13/2012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133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D502-D378-4AF0-BEAB-E202FF7292A0}" type="datetimeFigureOut">
              <a:rPr lang="en-US" smtClean="0"/>
              <a:t>5/1/2012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0900D-5E6B-4709-BF78-893857E1EB1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D502-D378-4AF0-BEAB-E202FF7292A0}" type="datetimeFigureOut">
              <a:rPr lang="en-US" smtClean="0"/>
              <a:t>5/1/2012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0900D-5E6B-4709-BF78-893857E1EB1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D502-D378-4AF0-BEAB-E202FF7292A0}" type="datetimeFigureOut">
              <a:rPr lang="en-US" smtClean="0"/>
              <a:t>5/1/2012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0900D-5E6B-4709-BF78-893857E1EB1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D502-D378-4AF0-BEAB-E202FF7292A0}" type="datetimeFigureOut">
              <a:rPr lang="en-US" smtClean="0"/>
              <a:t>5/1/2012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0900D-5E6B-4709-BF78-893857E1EB1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D502-D378-4AF0-BEAB-E202FF7292A0}" type="datetimeFigureOut">
              <a:rPr lang="en-US" smtClean="0"/>
              <a:t>5/1/2012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0900D-5E6B-4709-BF78-893857E1EB1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D502-D378-4AF0-BEAB-E202FF7292A0}" type="datetimeFigureOut">
              <a:rPr lang="en-US" smtClean="0"/>
              <a:t>5/1/2012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0900D-5E6B-4709-BF78-893857E1EB1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D502-D378-4AF0-BEAB-E202FF7292A0}" type="datetimeFigureOut">
              <a:rPr lang="en-US" smtClean="0"/>
              <a:t>5/1/2012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0900D-5E6B-4709-BF78-893857E1EB1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D502-D378-4AF0-BEAB-E202FF7292A0}" type="datetimeFigureOut">
              <a:rPr lang="en-US" smtClean="0"/>
              <a:t>5/1/2012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0900D-5E6B-4709-BF78-893857E1EB1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D502-D378-4AF0-BEAB-E202FF7292A0}" type="datetimeFigureOut">
              <a:rPr lang="en-US" smtClean="0"/>
              <a:t>5/1/2012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0900D-5E6B-4709-BF78-893857E1EB1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D502-D378-4AF0-BEAB-E202FF7292A0}" type="datetimeFigureOut">
              <a:rPr lang="en-US" smtClean="0"/>
              <a:t>5/1/2012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0900D-5E6B-4709-BF78-893857E1EB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D502-D378-4AF0-BEAB-E202FF7292A0}" type="datetimeFigureOut">
              <a:rPr lang="en-US" smtClean="0"/>
              <a:t>5/1/2012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10900D-5E6B-4709-BF78-893857E1EB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110900D-5E6B-4709-BF78-893857E1EB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757D502-D378-4AF0-BEAB-E202FF7292A0}" type="datetimeFigureOut">
              <a:rPr lang="en-US" smtClean="0"/>
              <a:t>5/1/2012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543800" cy="3200400"/>
          </a:xfrm>
        </p:spPr>
        <p:txBody>
          <a:bodyPr/>
          <a:lstStyle/>
          <a:p>
            <a:r>
              <a:rPr lang="en-US" sz="4400" dirty="0" smtClean="0"/>
              <a:t>Communal Discernment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200" dirty="0" smtClean="0"/>
              <a:t>Part I:</a:t>
            </a:r>
            <a:r>
              <a:rPr lang="en-US" sz="3200" dirty="0"/>
              <a:t> </a:t>
            </a:r>
            <a:r>
              <a:rPr lang="en-US" sz="3200" dirty="0" smtClean="0"/>
              <a:t> Context and Consciousness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962400"/>
            <a:ext cx="6461760" cy="1981200"/>
          </a:xfrm>
        </p:spPr>
        <p:txBody>
          <a:bodyPr>
            <a:normAutofit fontScale="92500" lnSpcReduction="10000"/>
          </a:bodyPr>
          <a:lstStyle/>
          <a:p>
            <a:endParaRPr lang="en-US" i="1" dirty="0" smtClean="0"/>
          </a:p>
          <a:p>
            <a:endParaRPr lang="en-US" i="1" dirty="0" smtClean="0"/>
          </a:p>
          <a:p>
            <a:r>
              <a:rPr lang="en-US" i="1" smtClean="0"/>
              <a:t>Mary Pellegrino, CSJ</a:t>
            </a:r>
            <a:endParaRPr lang="en-US" i="1" dirty="0"/>
          </a:p>
          <a:p>
            <a:endParaRPr lang="en-US" i="1" dirty="0"/>
          </a:p>
          <a:p>
            <a:r>
              <a:rPr lang="en-US" i="1" dirty="0" smtClean="0"/>
              <a:t>Transformation of Religious Life in North America:</a:t>
            </a:r>
          </a:p>
          <a:p>
            <a:r>
              <a:rPr lang="en-US" i="1" dirty="0" smtClean="0"/>
              <a:t>An Action-Oriented Initiative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5865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Butterfly Soup. . .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505200" y="1219200"/>
            <a:ext cx="44196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dirty="0" smtClean="0"/>
              <a:t>Caterpillar’s </a:t>
            </a:r>
            <a:r>
              <a:rPr lang="en-US" dirty="0"/>
              <a:t>imaginal disks carry 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dirty="0" smtClean="0"/>
              <a:t>butterfly </a:t>
            </a:r>
            <a:r>
              <a:rPr lang="en-US" dirty="0"/>
              <a:t>DNA</a:t>
            </a:r>
          </a:p>
          <a:p>
            <a:pPr lvl="1"/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dirty="0" smtClean="0"/>
              <a:t>Imaginal </a:t>
            </a:r>
            <a:r>
              <a:rPr lang="en-US" dirty="0"/>
              <a:t>disks begin to replicate; caterpillar treats them like </a:t>
            </a:r>
            <a:r>
              <a:rPr lang="en-US" dirty="0" smtClean="0"/>
              <a:t>foreign </a:t>
            </a:r>
            <a:r>
              <a:rPr lang="en-US" dirty="0"/>
              <a:t>bodies</a:t>
            </a:r>
          </a:p>
          <a:p>
            <a:pPr lvl="1"/>
            <a:endParaRPr lang="en-US" dirty="0"/>
          </a:p>
          <a:p>
            <a:pPr lvl="1">
              <a:lnSpc>
                <a:spcPct val="150000"/>
              </a:lnSpc>
            </a:pPr>
            <a:r>
              <a:rPr lang="en-US" dirty="0"/>
              <a:t>Imaginal disks achieve critical mass; caterpillar begins to “disintegrate” within the cocoon</a:t>
            </a:r>
          </a:p>
          <a:p>
            <a:pPr lvl="1"/>
            <a:endParaRPr lang="en-US" dirty="0"/>
          </a:p>
          <a:p>
            <a:pPr lvl="1">
              <a:lnSpc>
                <a:spcPct val="150000"/>
              </a:lnSpc>
            </a:pPr>
            <a:r>
              <a:rPr lang="en-US" dirty="0"/>
              <a:t>Caterpillar </a:t>
            </a:r>
            <a:r>
              <a:rPr lang="en-US" dirty="0" smtClean="0"/>
              <a:t>liquefies </a:t>
            </a:r>
            <a:r>
              <a:rPr lang="en-US" dirty="0"/>
              <a:t>into “butterfly soup</a:t>
            </a:r>
            <a:r>
              <a:rPr lang="en-US" dirty="0" smtClean="0"/>
              <a:t>”</a:t>
            </a:r>
            <a:endParaRPr lang="en-US" dirty="0"/>
          </a:p>
          <a:p>
            <a:pPr lvl="1"/>
            <a:endParaRPr lang="en-US" sz="1600" dirty="0" smtClean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7150" y="5217319"/>
            <a:ext cx="39052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76400"/>
            <a:ext cx="2057400" cy="400258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371600"/>
            <a:ext cx="3360103" cy="4769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139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2743200"/>
            <a:ext cx="5181600" cy="3457575"/>
          </a:xfrm>
        </p:spPr>
      </p:pic>
      <p:sp>
        <p:nvSpPr>
          <p:cNvPr id="6" name="TextBox 5"/>
          <p:cNvSpPr txBox="1"/>
          <p:nvPr/>
        </p:nvSpPr>
        <p:spPr>
          <a:xfrm>
            <a:off x="609600" y="1524000"/>
            <a:ext cx="7315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sz="2400" dirty="0" smtClean="0"/>
              <a:t>Butterfly </a:t>
            </a:r>
            <a:r>
              <a:rPr lang="en-US" sz="2400" dirty="0"/>
              <a:t>DNA continues to replicate until butterfly emerges from </a:t>
            </a:r>
            <a:r>
              <a:rPr lang="en-US" sz="2400" dirty="0" smtClean="0"/>
              <a:t>cocoon. </a:t>
            </a:r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1066800" y="762000"/>
            <a:ext cx="655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. . .  royalty is born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055018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00" y="514350"/>
            <a:ext cx="7366000" cy="5810250"/>
          </a:xfrm>
        </p:spPr>
      </p:pic>
    </p:spTree>
    <p:extLst>
      <p:ext uri="{BB962C8B-B14F-4D97-AF65-F5344CB8AC3E}">
        <p14:creationId xmlns:p14="http://schemas.microsoft.com/office/powerpoint/2010/main" val="3928597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990600"/>
            <a:ext cx="6791752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1509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009650"/>
            <a:ext cx="6477000" cy="485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2489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Strange Attractors:  the shape of chaos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>
              <a:lnSpc>
                <a:spcPct val="120000"/>
              </a:lnSpc>
            </a:pPr>
            <a:r>
              <a:rPr lang="en-US" sz="2400" dirty="0" smtClean="0"/>
              <a:t>Strange  attractors are the boundaries that contain chaos in the quantum world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 smtClean="0"/>
              <a:t>Chaos describes the unpredictability within a system</a:t>
            </a:r>
          </a:p>
          <a:p>
            <a:pPr lvl="1"/>
            <a:endParaRPr lang="en-US" sz="2400" dirty="0"/>
          </a:p>
          <a:p>
            <a:pPr lvl="1">
              <a:lnSpc>
                <a:spcPct val="110000"/>
              </a:lnSpc>
            </a:pPr>
            <a:r>
              <a:rPr lang="en-US" sz="2400" dirty="0" smtClean="0"/>
              <a:t>Over time, chaos reveals its particular order; never exceeds its particular boundaries</a:t>
            </a:r>
          </a:p>
          <a:p>
            <a:pPr lvl="1"/>
            <a:endParaRPr lang="en-US" sz="2400" dirty="0"/>
          </a:p>
          <a:p>
            <a:pPr lvl="1">
              <a:lnSpc>
                <a:spcPct val="110000"/>
              </a:lnSpc>
            </a:pPr>
            <a:r>
              <a:rPr lang="en-US" sz="2400" dirty="0" smtClean="0"/>
              <a:t>Strange attractors (boundary, pattern, form) allow every seemingly chaotic (random) occurrence to contribute to the whole </a:t>
            </a:r>
          </a:p>
          <a:p>
            <a:pPr marL="411480" lvl="1" indent="0">
              <a:buNone/>
            </a:pPr>
            <a:endParaRPr lang="en-US" sz="180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512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Chaos and disequilibrium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Disequilibrium occurs when there is chaos in a system </a:t>
            </a:r>
          </a:p>
          <a:p>
            <a:endParaRPr lang="en-US" dirty="0"/>
          </a:p>
          <a:p>
            <a:r>
              <a:rPr lang="en-US" dirty="0" smtClean="0"/>
              <a:t>In the natural world nothing new ever takes place in equilibrium </a:t>
            </a:r>
          </a:p>
          <a:p>
            <a:endParaRPr lang="en-US" dirty="0" smtClean="0"/>
          </a:p>
          <a:p>
            <a:r>
              <a:rPr lang="en-US" dirty="0" smtClean="0"/>
              <a:t>New life and new life forms only emerge when there is a high degree of instability in a system</a:t>
            </a:r>
          </a:p>
          <a:p>
            <a:pPr marL="114300" indent="0">
              <a:buNone/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The edge of chaos is the most creative region in nature</a:t>
            </a:r>
          </a:p>
        </p:txBody>
      </p:sp>
    </p:spTree>
    <p:extLst>
      <p:ext uri="{BB962C8B-B14F-4D97-AF65-F5344CB8AC3E}">
        <p14:creationId xmlns:p14="http://schemas.microsoft.com/office/powerpoint/2010/main" val="32903848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The edge of chaos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further into disequilibrium a system goes the closer it moves to the edge of chaos</a:t>
            </a:r>
          </a:p>
          <a:p>
            <a:endParaRPr lang="en-US" dirty="0"/>
          </a:p>
          <a:p>
            <a:r>
              <a:rPr lang="en-US" dirty="0" smtClean="0"/>
              <a:t>At the edge, there’s just enough stability to maintain structure and just enough dynamism (disequilibrium/disorder) to bring about something new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0825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Context and Consciousness Matter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990600" y="1447800"/>
            <a:ext cx="6553200" cy="95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dirty="0">
                <a:latin typeface="Palatino Linotype" pitchFamily="18" charset="0"/>
              </a:rPr>
              <a:t>Dust as we are, the immortal spirit grows               </a:t>
            </a:r>
            <a:endParaRPr lang="en-US" sz="1600" dirty="0" smtClean="0">
              <a:latin typeface="Palatino Linotype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1600" dirty="0" smtClean="0">
                <a:latin typeface="Palatino Linotype" pitchFamily="18" charset="0"/>
              </a:rPr>
              <a:t>Like </a:t>
            </a:r>
            <a:r>
              <a:rPr lang="en-US" sz="1600" dirty="0">
                <a:latin typeface="Palatino Linotype" pitchFamily="18" charset="0"/>
              </a:rPr>
              <a:t>harmony in music; there is a dark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alatino Linotype" pitchFamily="18" charset="0"/>
              </a:rPr>
              <a:t>Inscrutable workmanship that reconciles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alatino Linotype" pitchFamily="18" charset="0"/>
              </a:rPr>
              <a:t>Discordant elements, makes them cling together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alatino Linotype" pitchFamily="18" charset="0"/>
              </a:rPr>
              <a:t>In one society. </a:t>
            </a:r>
            <a:r>
              <a:rPr lang="en-US" sz="1600" dirty="0" smtClean="0">
                <a:latin typeface="Palatino Linotype" pitchFamily="18" charset="0"/>
              </a:rPr>
              <a:t> How </a:t>
            </a:r>
            <a:r>
              <a:rPr lang="en-US" sz="1600" dirty="0">
                <a:latin typeface="Palatino Linotype" pitchFamily="18" charset="0"/>
              </a:rPr>
              <a:t>strange, that all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alatino Linotype" pitchFamily="18" charset="0"/>
              </a:rPr>
              <a:t>The terrors, pains, and early miseries,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alatino Linotype" pitchFamily="18" charset="0"/>
              </a:rPr>
              <a:t>Regrets, vexations, lassitudes interfused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alatino Linotype" pitchFamily="18" charset="0"/>
              </a:rPr>
              <a:t>Within my mind, should e'er have borne a part,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alatino Linotype" pitchFamily="18" charset="0"/>
              </a:rPr>
              <a:t> And that a needful part, in making up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alatino Linotype" pitchFamily="18" charset="0"/>
              </a:rPr>
              <a:t> The calm existence that is mine when I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alatino Linotype" pitchFamily="18" charset="0"/>
              </a:rPr>
              <a:t> Am worthy of myself!</a:t>
            </a:r>
          </a:p>
          <a:p>
            <a:r>
              <a:rPr lang="en-US" sz="1600" dirty="0">
                <a:latin typeface="Palatino Linotype" pitchFamily="18" charset="0"/>
              </a:rPr>
              <a:t> </a:t>
            </a:r>
          </a:p>
          <a:p>
            <a:r>
              <a:rPr lang="en-US" sz="1600" dirty="0">
                <a:latin typeface="Palatino Linotype" pitchFamily="18" charset="0"/>
              </a:rPr>
              <a:t>				</a:t>
            </a:r>
            <a:r>
              <a:rPr lang="en-US" sz="1600" i="1" dirty="0" smtClean="0">
                <a:latin typeface="Palatino Linotype" pitchFamily="18" charset="0"/>
              </a:rPr>
              <a:t>William </a:t>
            </a:r>
            <a:r>
              <a:rPr lang="en-US" sz="1600" i="1" dirty="0">
                <a:latin typeface="Palatino Linotype" pitchFamily="18" charset="0"/>
              </a:rPr>
              <a:t>Wordsworth</a:t>
            </a:r>
          </a:p>
          <a:p>
            <a:r>
              <a:rPr lang="en-US" sz="1600" i="1" dirty="0">
                <a:latin typeface="Palatino Linotype" pitchFamily="18" charset="0"/>
              </a:rPr>
              <a:t>				</a:t>
            </a:r>
            <a:r>
              <a:rPr lang="en-US" sz="1600" i="1" dirty="0" smtClean="0">
                <a:latin typeface="Palatino Linotype" pitchFamily="18" charset="0"/>
              </a:rPr>
              <a:t>The </a:t>
            </a:r>
            <a:r>
              <a:rPr lang="en-US" sz="1600" i="1" dirty="0">
                <a:latin typeface="Palatino Linotype" pitchFamily="18" charset="0"/>
              </a:rPr>
              <a:t>Prelude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25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 Working Definition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114300" indent="0">
              <a:buNone/>
            </a:pPr>
            <a:r>
              <a:rPr lang="en-US" sz="4000" dirty="0" smtClean="0"/>
              <a:t>Communal Discernment:</a:t>
            </a:r>
          </a:p>
          <a:p>
            <a:endParaRPr lang="en-US" dirty="0"/>
          </a:p>
          <a:p>
            <a:pPr marL="411480" lvl="1" indent="0">
              <a:lnSpc>
                <a:spcPct val="160000"/>
              </a:lnSpc>
              <a:buNone/>
            </a:pPr>
            <a:r>
              <a:rPr lang="en-US" sz="3500" dirty="0" smtClean="0"/>
              <a:t>Process undertaken by a community as a community to discover God’s desire/direction within a particular set of circumstances leading to some sort of action by the discerning community.</a:t>
            </a:r>
          </a:p>
          <a:p>
            <a:pPr lvl="1">
              <a:lnSpc>
                <a:spcPct val="160000"/>
              </a:lnSpc>
            </a:pPr>
            <a:endParaRPr lang="en-US" dirty="0"/>
          </a:p>
          <a:p>
            <a:pPr lvl="2">
              <a:lnSpc>
                <a:spcPct val="150000"/>
              </a:lnSpc>
            </a:pPr>
            <a:r>
              <a:rPr lang="en-US" sz="3200" dirty="0" smtClean="0"/>
              <a:t>Shared work</a:t>
            </a:r>
          </a:p>
          <a:p>
            <a:pPr lvl="2">
              <a:lnSpc>
                <a:spcPct val="150000"/>
              </a:lnSpc>
            </a:pPr>
            <a:r>
              <a:rPr lang="en-US" sz="3200" dirty="0" smtClean="0"/>
              <a:t>Seeking God</a:t>
            </a:r>
          </a:p>
          <a:p>
            <a:pPr lvl="2">
              <a:lnSpc>
                <a:spcPct val="150000"/>
              </a:lnSpc>
            </a:pPr>
            <a:r>
              <a:rPr lang="en-US" sz="3200" dirty="0" smtClean="0"/>
              <a:t>Here and now</a:t>
            </a:r>
          </a:p>
          <a:p>
            <a:pPr lvl="2">
              <a:lnSpc>
                <a:spcPct val="150000"/>
              </a:lnSpc>
            </a:pPr>
            <a:r>
              <a:rPr lang="en-US" sz="3200" dirty="0" smtClean="0"/>
              <a:t>Expressed in action</a:t>
            </a:r>
          </a:p>
          <a:p>
            <a:pPr lvl="1"/>
            <a:endParaRPr lang="en-US" dirty="0"/>
          </a:p>
          <a:p>
            <a:pPr lvl="2"/>
            <a:endParaRPr lang="en-US" dirty="0" smtClean="0"/>
          </a:p>
          <a:p>
            <a:pPr marL="2103120" lvl="8" indent="0" algn="r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94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Historical practice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Scripture:  </a:t>
            </a:r>
          </a:p>
          <a:p>
            <a:pPr lvl="1"/>
            <a:r>
              <a:rPr lang="en-US" dirty="0" smtClean="0"/>
              <a:t>oracles, divination, signs, dreams</a:t>
            </a:r>
          </a:p>
          <a:p>
            <a:pPr lvl="1"/>
            <a:r>
              <a:rPr lang="en-US" dirty="0" smtClean="0"/>
              <a:t>Prophets, early Christian community:  </a:t>
            </a:r>
            <a:r>
              <a:rPr lang="en-US" i="1" dirty="0" smtClean="0"/>
              <a:t>question of circumcision, establishment of diaconate</a:t>
            </a:r>
          </a:p>
          <a:p>
            <a:endParaRPr lang="en-US" dirty="0"/>
          </a:p>
          <a:p>
            <a:r>
              <a:rPr lang="en-US" dirty="0" smtClean="0"/>
              <a:t>Desert Elders</a:t>
            </a:r>
          </a:p>
          <a:p>
            <a:endParaRPr lang="en-US" dirty="0" smtClean="0"/>
          </a:p>
          <a:p>
            <a:r>
              <a:rPr lang="en-US" dirty="0" smtClean="0"/>
              <a:t>Spiritual traditions:  Benedictine, Ignatian, Quaker</a:t>
            </a:r>
          </a:p>
          <a:p>
            <a:endParaRPr lang="en-US" dirty="0"/>
          </a:p>
          <a:p>
            <a:r>
              <a:rPr lang="en-US" dirty="0" smtClean="0"/>
              <a:t>Varied experiences and practices among us</a:t>
            </a:r>
          </a:p>
          <a:p>
            <a:endParaRPr lang="en-US" dirty="0"/>
          </a:p>
          <a:p>
            <a:pPr marL="11430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4263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Evolution of the practice	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50292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400" dirty="0" smtClean="0"/>
              <a:t>The practice of discernment has evolved as human consciousness has evolved</a:t>
            </a:r>
          </a:p>
          <a:p>
            <a:pPr marL="114300" indent="0">
              <a:buNone/>
            </a:pPr>
            <a:endParaRPr lang="en-US" sz="2400" dirty="0"/>
          </a:p>
          <a:p>
            <a:pPr lvl="1"/>
            <a:r>
              <a:rPr lang="en-US" i="1" dirty="0" smtClean="0"/>
              <a:t>Human understanding and awareness of the Divine, the physical world (creation), human community, individual</a:t>
            </a:r>
          </a:p>
          <a:p>
            <a:pPr lvl="1"/>
            <a:endParaRPr lang="en-US" i="1" dirty="0" smtClean="0"/>
          </a:p>
          <a:p>
            <a:pPr lvl="1"/>
            <a:r>
              <a:rPr lang="en-US" i="1" dirty="0" smtClean="0"/>
              <a:t>What we know/understand today is vastly different from human knowledge/understanding thousands and even hundreds of years ago</a:t>
            </a:r>
          </a:p>
          <a:p>
            <a:pPr lvl="1"/>
            <a:endParaRPr lang="en-US" i="1" dirty="0" smtClean="0"/>
          </a:p>
          <a:p>
            <a:pPr lvl="1"/>
            <a:r>
              <a:rPr lang="en-US" i="1" dirty="0" smtClean="0"/>
              <a:t>Reading the signs of the times – both the signs and the times have changed over time</a:t>
            </a:r>
            <a:endParaRPr lang="en-US" i="1" dirty="0"/>
          </a:p>
          <a:p>
            <a:pPr lvl="1"/>
            <a:endParaRPr lang="en-US" dirty="0" smtClean="0"/>
          </a:p>
          <a:p>
            <a:pPr marL="411480" lvl="1" indent="0">
              <a:buNone/>
            </a:pPr>
            <a:endParaRPr lang="en-US" dirty="0" smtClean="0"/>
          </a:p>
          <a:p>
            <a:pPr marL="41148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349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Discernment as act of justice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Justice = right relationships</a:t>
            </a:r>
          </a:p>
          <a:p>
            <a:pPr lvl="1"/>
            <a:r>
              <a:rPr lang="en-US" i="1" dirty="0" smtClean="0"/>
              <a:t>Identity/vocation/commitments shape our relationships and vice versa</a:t>
            </a:r>
          </a:p>
          <a:p>
            <a:pPr marL="114300" indent="0">
              <a:buNone/>
            </a:pPr>
            <a:endParaRPr lang="en-US" sz="2400" dirty="0" smtClean="0"/>
          </a:p>
          <a:p>
            <a:r>
              <a:rPr lang="en-US" sz="2400" dirty="0" smtClean="0"/>
              <a:t>Discernment engages identity, mission, commitments in order to order relationships with others, self, creation, resources in God</a:t>
            </a:r>
          </a:p>
          <a:p>
            <a:endParaRPr lang="en-US" sz="2400" dirty="0" smtClean="0"/>
          </a:p>
          <a:p>
            <a:pPr marL="342900" lvl="1">
              <a:buClr>
                <a:schemeClr val="accent1"/>
              </a:buClr>
            </a:pPr>
            <a:r>
              <a:rPr lang="en-US" sz="2400" dirty="0" smtClean="0"/>
              <a:t>Acts of personal and communal justice restore right ordering in relationships</a:t>
            </a:r>
          </a:p>
          <a:p>
            <a:pPr marL="342900" lvl="1">
              <a:buClr>
                <a:schemeClr val="accent1"/>
              </a:buClr>
            </a:pPr>
            <a:endParaRPr lang="en-US" sz="2400" dirty="0"/>
          </a:p>
          <a:p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marL="411480" lvl="1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pPr marL="41148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48587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Our obligation today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lvl="1" indent="0">
              <a:buClr>
                <a:schemeClr val="accent1"/>
              </a:buClr>
              <a:buNone/>
            </a:pPr>
            <a:r>
              <a:rPr lang="en-US" sz="2800" dirty="0"/>
              <a:t>E</a:t>
            </a:r>
            <a:r>
              <a:rPr lang="en-US" sz="2800" dirty="0" smtClean="0"/>
              <a:t>ngage </a:t>
            </a:r>
            <a:r>
              <a:rPr lang="en-US" sz="2800" dirty="0"/>
              <a:t>the </a:t>
            </a:r>
            <a:r>
              <a:rPr lang="en-US" sz="2800" dirty="0" smtClean="0"/>
              <a:t>practice</a:t>
            </a:r>
          </a:p>
          <a:p>
            <a:pPr marL="114300" lvl="1" indent="0">
              <a:buClr>
                <a:schemeClr val="accent1"/>
              </a:buClr>
              <a:buNone/>
            </a:pPr>
            <a:endParaRPr lang="en-US" sz="2400" dirty="0" smtClean="0"/>
          </a:p>
          <a:p>
            <a:pPr marL="480060" lvl="2" indent="0">
              <a:buClr>
                <a:schemeClr val="accent1"/>
              </a:buClr>
              <a:buNone/>
            </a:pPr>
            <a:r>
              <a:rPr lang="en-US" sz="2400" i="1" dirty="0" smtClean="0"/>
              <a:t>with </a:t>
            </a:r>
            <a:r>
              <a:rPr lang="en-US" sz="2400" i="1" dirty="0"/>
              <a:t>the broadest possible consciousness </a:t>
            </a:r>
            <a:r>
              <a:rPr lang="en-US" sz="2400" i="1" dirty="0" smtClean="0"/>
              <a:t>available, </a:t>
            </a:r>
          </a:p>
          <a:p>
            <a:pPr marL="708660" lvl="2">
              <a:buClr>
                <a:schemeClr val="accent1"/>
              </a:buClr>
            </a:pPr>
            <a:endParaRPr lang="en-US" sz="2400" i="1" dirty="0" smtClean="0"/>
          </a:p>
          <a:p>
            <a:pPr marL="480060" lvl="2" indent="0">
              <a:buClr>
                <a:schemeClr val="accent1"/>
              </a:buClr>
              <a:buNone/>
            </a:pPr>
            <a:r>
              <a:rPr lang="en-US" sz="2400" i="1" dirty="0" smtClean="0"/>
              <a:t>the </a:t>
            </a:r>
            <a:r>
              <a:rPr lang="en-US" sz="2400" i="1" dirty="0"/>
              <a:t>deepest understanding of reality  (particular </a:t>
            </a:r>
            <a:r>
              <a:rPr lang="en-US" sz="2400" i="1" dirty="0" smtClean="0"/>
              <a:t>circumstances, signs of the times) available, and</a:t>
            </a:r>
          </a:p>
          <a:p>
            <a:pPr marL="480060" lvl="2" indent="0">
              <a:buClr>
                <a:schemeClr val="accent1"/>
              </a:buClr>
              <a:buNone/>
            </a:pPr>
            <a:endParaRPr lang="en-US" sz="2400" i="1" dirty="0" smtClean="0"/>
          </a:p>
          <a:p>
            <a:pPr marL="480060" lvl="2" indent="0">
              <a:buClr>
                <a:schemeClr val="accent1"/>
              </a:buClr>
              <a:buNone/>
            </a:pPr>
            <a:r>
              <a:rPr lang="en-US" sz="2400" i="1" dirty="0" smtClean="0"/>
              <a:t>the </a:t>
            </a:r>
            <a:r>
              <a:rPr lang="en-US" sz="2400" i="1" dirty="0"/>
              <a:t>greatest freedom and availability to the </a:t>
            </a:r>
            <a:r>
              <a:rPr lang="en-US" sz="2400" i="1" dirty="0" smtClean="0"/>
              <a:t>Divine possible</a:t>
            </a:r>
          </a:p>
          <a:p>
            <a:pPr marL="708660" lvl="2">
              <a:buClr>
                <a:schemeClr val="accent1"/>
              </a:buClr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02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Why consciousness matters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Consciousness and world view closely connected</a:t>
            </a:r>
          </a:p>
          <a:p>
            <a:endParaRPr lang="en-US" dirty="0" smtClean="0"/>
          </a:p>
          <a:p>
            <a:r>
              <a:rPr lang="en-US" dirty="0" smtClean="0"/>
              <a:t>Seismic shift in world view/consciousness is underway</a:t>
            </a:r>
          </a:p>
          <a:p>
            <a:endParaRPr lang="en-US" dirty="0" smtClean="0"/>
          </a:p>
          <a:p>
            <a:r>
              <a:rPr lang="en-US" dirty="0"/>
              <a:t>M</a:t>
            </a:r>
            <a:r>
              <a:rPr lang="en-US" dirty="0" smtClean="0"/>
              <a:t>ultiple world views/levels of consciousness operative at this time in history:</a:t>
            </a:r>
          </a:p>
          <a:p>
            <a:pPr lvl="1"/>
            <a:r>
              <a:rPr lang="en-US" i="1" dirty="0" smtClean="0"/>
              <a:t>In our communities, church, country, world, </a:t>
            </a:r>
            <a:r>
              <a:rPr lang="en-US" i="1" dirty="0" err="1" smtClean="0"/>
              <a:t>etc</a:t>
            </a:r>
            <a:endParaRPr lang="en-US" i="1" dirty="0" smtClean="0"/>
          </a:p>
          <a:p>
            <a:pPr lvl="1"/>
            <a:endParaRPr lang="en-US" dirty="0"/>
          </a:p>
          <a:p>
            <a:r>
              <a:rPr lang="en-US" dirty="0" smtClean="0"/>
              <a:t>Discerning communities/bodies hold and are effected by this diversity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526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Emerging awareness:  </a:t>
            </a:r>
            <a:r>
              <a:rPr lang="en-US" sz="3200" i="1" dirty="0" smtClean="0"/>
              <a:t>what poets and mystics have known all along </a:t>
            </a:r>
            <a:r>
              <a:rPr lang="en-US" sz="3600" dirty="0" smtClean="0"/>
              <a:t>	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Creation is a unified whole – it is not made up of separate and discreet parts</a:t>
            </a:r>
          </a:p>
          <a:p>
            <a:endParaRPr lang="en-US" sz="2400" dirty="0"/>
          </a:p>
          <a:p>
            <a:r>
              <a:rPr lang="en-US" sz="2400" dirty="0" smtClean="0"/>
              <a:t>Illusion of separateness – assumption of oneness</a:t>
            </a:r>
          </a:p>
          <a:p>
            <a:endParaRPr lang="en-US" sz="2400" dirty="0"/>
          </a:p>
          <a:p>
            <a:r>
              <a:rPr lang="en-US" sz="2400" dirty="0" smtClean="0"/>
              <a:t>Union/unity is the organizing principle of universe; universe is organized relationally</a:t>
            </a:r>
          </a:p>
          <a:p>
            <a:endParaRPr lang="en-US" sz="2400" dirty="0"/>
          </a:p>
          <a:p>
            <a:r>
              <a:rPr lang="en-US" sz="2400" dirty="0" smtClean="0"/>
              <a:t>Global and cosmic consciousness</a:t>
            </a:r>
          </a:p>
          <a:p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364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Creation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First and primal sacrament</a:t>
            </a:r>
          </a:p>
          <a:p>
            <a:endParaRPr lang="en-US" sz="2400" dirty="0" smtClean="0"/>
          </a:p>
          <a:p>
            <a:r>
              <a:rPr lang="en-US" sz="2400" dirty="0" smtClean="0"/>
              <a:t>Icon of God:  entryway into Mystery</a:t>
            </a:r>
          </a:p>
          <a:p>
            <a:endParaRPr lang="en-US" sz="2400" dirty="0" smtClean="0"/>
          </a:p>
          <a:p>
            <a:r>
              <a:rPr lang="en-US" sz="2400" dirty="0" smtClean="0"/>
              <a:t>On-going and evolutionary</a:t>
            </a:r>
          </a:p>
          <a:p>
            <a:endParaRPr lang="en-US" sz="2400" dirty="0" smtClean="0"/>
          </a:p>
          <a:p>
            <a:r>
              <a:rPr lang="en-US" sz="2400" dirty="0" smtClean="0"/>
              <a:t>Human community:  consciousness of creation and co-creators with God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5060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1500</TotalTime>
  <Words>731</Words>
  <Application>Microsoft Office PowerPoint</Application>
  <PresentationFormat>On-screen Show (4:3)</PresentationFormat>
  <Paragraphs>188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Adjacency</vt:lpstr>
      <vt:lpstr>Communal Discernment  Part I:  Context and Consciousness </vt:lpstr>
      <vt:lpstr>A Working Definition</vt:lpstr>
      <vt:lpstr>Historical practice</vt:lpstr>
      <vt:lpstr>Evolution of the practice </vt:lpstr>
      <vt:lpstr>Discernment as act of justice</vt:lpstr>
      <vt:lpstr>Our obligation today</vt:lpstr>
      <vt:lpstr>Why consciousness matters</vt:lpstr>
      <vt:lpstr>Emerging awareness:  what poets and mystics have known all along  </vt:lpstr>
      <vt:lpstr>Creation</vt:lpstr>
      <vt:lpstr>From Butterfly Soup. . . </vt:lpstr>
      <vt:lpstr>PowerPoint Presentation</vt:lpstr>
      <vt:lpstr>PowerPoint Presentation</vt:lpstr>
      <vt:lpstr>PowerPoint Presentation</vt:lpstr>
      <vt:lpstr>PowerPoint Presentation</vt:lpstr>
      <vt:lpstr>Strange Attractors:  the shape of chaos</vt:lpstr>
      <vt:lpstr>Chaos and disequilibrium</vt:lpstr>
      <vt:lpstr>The edge of chaos</vt:lpstr>
      <vt:lpstr>Context and Consciousness Matter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Pellegrino</dc:creator>
  <cp:lastModifiedBy>Yvonne DeBruin</cp:lastModifiedBy>
  <cp:revision>93</cp:revision>
  <cp:lastPrinted>2012-05-01T20:06:02Z</cp:lastPrinted>
  <dcterms:created xsi:type="dcterms:W3CDTF">2012-02-12T21:40:18Z</dcterms:created>
  <dcterms:modified xsi:type="dcterms:W3CDTF">2012-05-01T20:07:02Z</dcterms:modified>
</cp:coreProperties>
</file>