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0"/>
  </p:notesMasterIdLst>
  <p:handoutMasterIdLst>
    <p:handoutMasterId r:id="rId21"/>
  </p:handoutMasterIdLst>
  <p:sldIdLst>
    <p:sldId id="280" r:id="rId2"/>
    <p:sldId id="260" r:id="rId3"/>
    <p:sldId id="261" r:id="rId4"/>
    <p:sldId id="262" r:id="rId5"/>
    <p:sldId id="264" r:id="rId6"/>
    <p:sldId id="265" r:id="rId7"/>
    <p:sldId id="282" r:id="rId8"/>
    <p:sldId id="266" r:id="rId9"/>
    <p:sldId id="267" r:id="rId10"/>
    <p:sldId id="268" r:id="rId11"/>
    <p:sldId id="269" r:id="rId12"/>
    <p:sldId id="271" r:id="rId13"/>
    <p:sldId id="283" r:id="rId14"/>
    <p:sldId id="284" r:id="rId15"/>
    <p:sldId id="272" r:id="rId16"/>
    <p:sldId id="273" r:id="rId17"/>
    <p:sldId id="274" r:id="rId18"/>
    <p:sldId id="281" r:id="rId19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20" d="100"/>
          <a:sy n="120" d="100"/>
        </p:scale>
        <p:origin x="-90" y="-3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56" d="100"/>
          <a:sy n="56" d="100"/>
        </p:scale>
        <p:origin x="-2838" y="-84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r>
              <a:rPr lang="en-US" smtClean="0"/>
              <a:t>4/28-29/2012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91A9CADF-852E-4AD2-805A-0190BCE396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6590419"/>
      </p:ext>
    </p:extLst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r>
              <a:rPr lang="en-US" smtClean="0"/>
              <a:t>4/28-29/2012</a:t>
            </a:r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D5103479-12AB-45A5-8141-CAC5C8ECC2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2127227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103479-12AB-45A5-8141-CAC5C8ECC228}" type="slidenum">
              <a:rPr lang="en-US" smtClean="0"/>
              <a:t>1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US" smtClean="0"/>
              <a:t>4/28-29/2012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162841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103479-12AB-45A5-8141-CAC5C8ECC228}" type="slidenum">
              <a:rPr lang="en-US" smtClean="0"/>
              <a:t>10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US" smtClean="0"/>
              <a:t>4/28-29/2012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359316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0DBC1A-09CC-4344-858B-85C3C8340AAF}" type="slidenum">
              <a:rPr lang="en-US" smtClean="0"/>
              <a:t>11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US" smtClean="0"/>
              <a:t>4/28-29/2012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327038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0DBC1A-09CC-4344-858B-85C3C8340AAF}" type="slidenum">
              <a:rPr lang="en-US" smtClean="0"/>
              <a:t>12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US" smtClean="0"/>
              <a:t>4/28-29/2012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478584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103479-12AB-45A5-8141-CAC5C8ECC228}" type="slidenum">
              <a:rPr lang="en-US" smtClean="0"/>
              <a:t>13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US" smtClean="0"/>
              <a:t>4/28-29/2012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279189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103479-12AB-45A5-8141-CAC5C8ECC228}" type="slidenum">
              <a:rPr lang="en-US" smtClean="0"/>
              <a:t>14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US" smtClean="0"/>
              <a:t>4/28-29/2012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33445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0DBC1A-09CC-4344-858B-85C3C8340AAF}" type="slidenum">
              <a:rPr lang="en-US" smtClean="0"/>
              <a:t>15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US" smtClean="0"/>
              <a:t>4/28-29/2012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366736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0DBC1A-09CC-4344-858B-85C3C8340AAF}" type="slidenum">
              <a:rPr lang="en-US" smtClean="0"/>
              <a:t>16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US" smtClean="0"/>
              <a:t>4/28-29/2012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6241234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0DBC1A-09CC-4344-858B-85C3C8340AAF}" type="slidenum">
              <a:rPr lang="en-US" smtClean="0"/>
              <a:t>17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US" smtClean="0"/>
              <a:t>4/28-29/2012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5931444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103479-12AB-45A5-8141-CAC5C8ECC228}" type="slidenum">
              <a:rPr lang="en-US" smtClean="0"/>
              <a:t>18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US" smtClean="0"/>
              <a:t>4/28-29/2012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177177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2"/>
            <a:endParaRPr lang="en-US" dirty="0" smtClean="0"/>
          </a:p>
          <a:p>
            <a:pPr lvl="2"/>
            <a:endParaRPr lang="en-US" dirty="0" smtClean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0DBC1A-09CC-4344-858B-85C3C8340AAF}" type="slidenum">
              <a:rPr lang="en-US" smtClean="0"/>
              <a:t>2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US" smtClean="0"/>
              <a:t>4/28-29/2012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460255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0DBC1A-09CC-4344-858B-85C3C8340AAF}" type="slidenum">
              <a:rPr lang="en-US" smtClean="0"/>
              <a:t>3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US" smtClean="0"/>
              <a:t>4/28-29/2012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43632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0DBC1A-09CC-4344-858B-85C3C8340AAF}" type="slidenum">
              <a:rPr lang="en-US" smtClean="0"/>
              <a:t>4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US" smtClean="0"/>
              <a:t>4/28-29/2012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261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0DBC1A-09CC-4344-858B-85C3C8340AAF}" type="slidenum">
              <a:rPr lang="en-US" smtClean="0"/>
              <a:t>5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US" smtClean="0"/>
              <a:t>4/28-29/2012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321368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0DBC1A-09CC-4344-858B-85C3C8340AAF}" type="slidenum">
              <a:rPr lang="en-US" smtClean="0"/>
              <a:t>6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US" smtClean="0"/>
              <a:t>4/28-29/2012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521218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103479-12AB-45A5-8141-CAC5C8ECC228}" type="slidenum">
              <a:rPr lang="en-US" smtClean="0"/>
              <a:t>7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US" smtClean="0"/>
              <a:t>4/28-29/2012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940274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0DBC1A-09CC-4344-858B-85C3C8340AAF}" type="slidenum">
              <a:rPr lang="en-US" smtClean="0"/>
              <a:t>8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US" smtClean="0"/>
              <a:t>4/28-29/2012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533376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0DBC1A-09CC-4344-858B-85C3C8340AAF}" type="slidenum">
              <a:rPr lang="en-US" smtClean="0"/>
              <a:t>9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US" smtClean="0"/>
              <a:t>4/28-29/2012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80901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9AAAA1-D7FD-407E-85C8-CE6C62E890E0}" type="datetimeFigureOut">
              <a:rPr lang="en-US" smtClean="0"/>
              <a:t>4/22/2012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728C86-BFC6-4D42-83B9-EE557D95379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9AAAA1-D7FD-407E-85C8-CE6C62E890E0}" type="datetimeFigureOut">
              <a:rPr lang="en-US" smtClean="0"/>
              <a:t>4/22/2012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728C86-BFC6-4D42-83B9-EE557D95379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9AAAA1-D7FD-407E-85C8-CE6C62E890E0}" type="datetimeFigureOut">
              <a:rPr lang="en-US" smtClean="0"/>
              <a:t>4/22/2012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728C86-BFC6-4D42-83B9-EE557D95379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9AAAA1-D7FD-407E-85C8-CE6C62E890E0}" type="datetimeFigureOut">
              <a:rPr lang="en-US" smtClean="0"/>
              <a:t>4/22/2012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728C86-BFC6-4D42-83B9-EE557D95379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9AAAA1-D7FD-407E-85C8-CE6C62E890E0}" type="datetimeFigureOut">
              <a:rPr lang="en-US" smtClean="0"/>
              <a:t>4/22/2012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728C86-BFC6-4D42-83B9-EE557D95379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9AAAA1-D7FD-407E-85C8-CE6C62E890E0}" type="datetimeFigureOut">
              <a:rPr lang="en-US" smtClean="0"/>
              <a:t>4/22/2012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728C86-BFC6-4D42-83B9-EE557D95379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9AAAA1-D7FD-407E-85C8-CE6C62E890E0}" type="datetimeFigureOut">
              <a:rPr lang="en-US" smtClean="0"/>
              <a:t>4/22/2012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728C86-BFC6-4D42-83B9-EE557D95379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9AAAA1-D7FD-407E-85C8-CE6C62E890E0}" type="datetimeFigureOut">
              <a:rPr lang="en-US" smtClean="0"/>
              <a:t>4/22/2012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728C86-BFC6-4D42-83B9-EE557D95379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9AAAA1-D7FD-407E-85C8-CE6C62E890E0}" type="datetimeFigureOut">
              <a:rPr lang="en-US" smtClean="0"/>
              <a:t>4/22/2012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728C86-BFC6-4D42-83B9-EE557D95379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9AAAA1-D7FD-407E-85C8-CE6C62E890E0}" type="datetimeFigureOut">
              <a:rPr lang="en-US" smtClean="0"/>
              <a:t>4/22/2012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728C86-BFC6-4D42-83B9-EE557D953790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9AAAA1-D7FD-407E-85C8-CE6C62E890E0}" type="datetimeFigureOut">
              <a:rPr lang="en-US" smtClean="0"/>
              <a:t>4/22/2012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1728C86-BFC6-4D42-83B9-EE557D953790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E1728C86-BFC6-4D42-83B9-EE557D953790}" type="slidenum">
              <a:rPr lang="en-US" smtClean="0"/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269AAAA1-D7FD-407E-85C8-CE6C62E890E0}" type="datetimeFigureOut">
              <a:rPr lang="en-US" smtClean="0"/>
              <a:t>4/22/2012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33400" y="1509363"/>
            <a:ext cx="7751618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smtClean="0">
                <a:solidFill>
                  <a:schemeClr val="tx2"/>
                </a:solidFill>
              </a:rPr>
              <a:t>Communal</a:t>
            </a:r>
            <a:r>
              <a:rPr lang="en-US" sz="44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sz="4400" dirty="0" smtClean="0">
                <a:solidFill>
                  <a:schemeClr val="tx2"/>
                </a:solidFill>
              </a:rPr>
              <a:t>Discernment</a:t>
            </a:r>
          </a:p>
          <a:p>
            <a:endParaRPr lang="en-US" dirty="0">
              <a:solidFill>
                <a:schemeClr val="tx2">
                  <a:lumMod val="75000"/>
                </a:schemeClr>
              </a:solidFill>
            </a:endParaRPr>
          </a:p>
          <a:p>
            <a:endParaRPr lang="en-US" dirty="0" smtClean="0">
              <a:solidFill>
                <a:schemeClr val="tx2"/>
              </a:solidFill>
            </a:endParaRPr>
          </a:p>
          <a:p>
            <a:r>
              <a:rPr lang="en-US" sz="3600" dirty="0" smtClean="0">
                <a:solidFill>
                  <a:schemeClr val="tx2"/>
                </a:solidFill>
              </a:rPr>
              <a:t>Part II:  Notes on Methodology and</a:t>
            </a:r>
          </a:p>
          <a:p>
            <a:r>
              <a:rPr lang="en-US" sz="3600" dirty="0">
                <a:solidFill>
                  <a:schemeClr val="tx2"/>
                </a:solidFill>
              </a:rPr>
              <a:t>	</a:t>
            </a:r>
            <a:r>
              <a:rPr lang="en-US" sz="3600" dirty="0" smtClean="0">
                <a:solidFill>
                  <a:schemeClr val="tx2"/>
                </a:solidFill>
              </a:rPr>
              <a:t>	Capacities to Cultivate  </a:t>
            </a:r>
          </a:p>
          <a:p>
            <a:endParaRPr lang="en-US" dirty="0"/>
          </a:p>
          <a:p>
            <a:endParaRPr lang="en-US" dirty="0" smtClean="0"/>
          </a:p>
          <a:p>
            <a:r>
              <a:rPr lang="en-US" sz="2000" i="1" dirty="0" smtClean="0">
                <a:solidFill>
                  <a:schemeClr val="bg1">
                    <a:lumMod val="50000"/>
                  </a:schemeClr>
                </a:solidFill>
              </a:rPr>
              <a:t>Mary Pellegrino, CSJ</a:t>
            </a:r>
            <a:endParaRPr lang="en-US" sz="2000" i="1" dirty="0">
              <a:solidFill>
                <a:schemeClr val="bg1">
                  <a:lumMod val="50000"/>
                </a:schemeClr>
              </a:solidFill>
            </a:endParaRPr>
          </a:p>
          <a:p>
            <a:endParaRPr lang="en-US" i="1" dirty="0" smtClean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en-US" sz="2000" i="1" dirty="0" smtClean="0">
                <a:solidFill>
                  <a:schemeClr val="bg1">
                    <a:lumMod val="50000"/>
                  </a:schemeClr>
                </a:solidFill>
              </a:rPr>
              <a:t>Transformation of Religious Life in North America:</a:t>
            </a:r>
          </a:p>
          <a:p>
            <a:r>
              <a:rPr lang="en-US" sz="2000" i="1" dirty="0" smtClean="0">
                <a:solidFill>
                  <a:schemeClr val="bg1">
                    <a:lumMod val="50000"/>
                  </a:schemeClr>
                </a:solidFill>
              </a:rPr>
              <a:t>An Action-Oriented Initiative</a:t>
            </a:r>
            <a:endParaRPr lang="en-US" sz="2000" i="1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3038162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Fruitfulness relies on personal preparation/capacity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Personal capacities effect the quality of the community’s discernment</a:t>
            </a:r>
          </a:p>
          <a:p>
            <a:endParaRPr lang="en-US" sz="2400" dirty="0"/>
          </a:p>
          <a:p>
            <a:r>
              <a:rPr lang="en-US" sz="2400" dirty="0" smtClean="0"/>
              <a:t>Personal is in service to the communal </a:t>
            </a:r>
          </a:p>
          <a:p>
            <a:pPr marL="114300" indent="0">
              <a:buNone/>
            </a:pPr>
            <a:endParaRPr lang="en-US" sz="2400" dirty="0" smtClean="0"/>
          </a:p>
          <a:p>
            <a:pPr lvl="1"/>
            <a:r>
              <a:rPr lang="en-US" i="1" dirty="0" smtClean="0"/>
              <a:t>Personal narrative, story, reality is read in service to larger social/communal narrative, story, reality</a:t>
            </a:r>
          </a:p>
          <a:p>
            <a:pPr marL="411480" lvl="1" indent="0">
              <a:buNone/>
            </a:pPr>
            <a:endParaRPr lang="en-US" i="1" dirty="0"/>
          </a:p>
          <a:p>
            <a:pPr lvl="1"/>
            <a:r>
              <a:rPr lang="en-US" i="1" dirty="0"/>
              <a:t>O</a:t>
            </a:r>
            <a:r>
              <a:rPr lang="en-US" i="1" dirty="0" smtClean="0"/>
              <a:t>rder our personal preference for the greater, common good</a:t>
            </a:r>
          </a:p>
        </p:txBody>
      </p:sp>
    </p:spTree>
    <p:extLst>
      <p:ext uri="{BB962C8B-B14F-4D97-AF65-F5344CB8AC3E}">
        <p14:creationId xmlns:p14="http://schemas.microsoft.com/office/powerpoint/2010/main" val="191626354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/>
              <a:t>S</a:t>
            </a:r>
            <a:r>
              <a:rPr lang="en-US" sz="3200" dirty="0" smtClean="0"/>
              <a:t>kills/capacities to cultivate for communal discernment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>
                <a:solidFill>
                  <a:schemeClr val="tx2"/>
                </a:solidFill>
              </a:rPr>
              <a:t>Self-Awareness</a:t>
            </a:r>
          </a:p>
          <a:p>
            <a:pPr lvl="1"/>
            <a:endParaRPr lang="en-US" dirty="0" smtClean="0"/>
          </a:p>
          <a:p>
            <a:pPr lvl="1"/>
            <a:r>
              <a:rPr lang="en-US" sz="2200" dirty="0" smtClean="0"/>
              <a:t>Know/claim </a:t>
            </a:r>
            <a:r>
              <a:rPr lang="en-US" sz="2200" dirty="0"/>
              <a:t>your personal and communal stories</a:t>
            </a:r>
          </a:p>
          <a:p>
            <a:endParaRPr lang="en-US" dirty="0"/>
          </a:p>
          <a:p>
            <a:pPr lvl="2"/>
            <a:r>
              <a:rPr lang="en-US" sz="2200" i="1" dirty="0"/>
              <a:t>Personal and communal patterns of grace given/received</a:t>
            </a:r>
          </a:p>
          <a:p>
            <a:pPr lvl="2"/>
            <a:endParaRPr lang="en-US" sz="2200" i="1" dirty="0"/>
          </a:p>
          <a:p>
            <a:pPr lvl="2"/>
            <a:r>
              <a:rPr lang="en-US" sz="2200" i="1" dirty="0"/>
              <a:t>Identity and mission are inseparable</a:t>
            </a:r>
          </a:p>
          <a:p>
            <a:pPr lvl="2"/>
            <a:endParaRPr lang="en-US" sz="2200" i="1" dirty="0"/>
          </a:p>
          <a:p>
            <a:pPr lvl="2"/>
            <a:r>
              <a:rPr lang="en-US" sz="2200" i="1" dirty="0"/>
              <a:t>Learn to read our personal and communal narratives in service to the larger social reality</a:t>
            </a:r>
          </a:p>
          <a:p>
            <a:endParaRPr lang="en-US" i="1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51289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>
                <a:solidFill>
                  <a:schemeClr val="tx2"/>
                </a:solidFill>
              </a:rPr>
              <a:t>Appropriate self-disclosure</a:t>
            </a:r>
          </a:p>
          <a:p>
            <a:endParaRPr lang="en-US" dirty="0"/>
          </a:p>
          <a:p>
            <a:pPr lvl="1"/>
            <a:r>
              <a:rPr lang="en-US" sz="2200" i="1" dirty="0" smtClean="0"/>
              <a:t>Allow ourselves to be known by others</a:t>
            </a:r>
          </a:p>
          <a:p>
            <a:endParaRPr lang="en-US" i="1" dirty="0"/>
          </a:p>
          <a:p>
            <a:pPr lvl="1"/>
            <a:r>
              <a:rPr lang="en-US" sz="2200" i="1" dirty="0" smtClean="0"/>
              <a:t>Builds trust and confidence in self and others</a:t>
            </a:r>
          </a:p>
          <a:p>
            <a:endParaRPr lang="en-US" i="1" dirty="0"/>
          </a:p>
          <a:p>
            <a:pPr lvl="1"/>
            <a:r>
              <a:rPr lang="en-US" sz="2200" i="1" dirty="0" smtClean="0"/>
              <a:t>Learn to speak about what is important and appropriate to matter at hand</a:t>
            </a:r>
          </a:p>
          <a:p>
            <a:pPr lvl="1"/>
            <a:endParaRPr lang="en-US" sz="2200" i="1" dirty="0"/>
          </a:p>
          <a:p>
            <a:pPr lvl="1"/>
            <a:r>
              <a:rPr lang="en-US" sz="2200" i="1" dirty="0" smtClean="0"/>
              <a:t>Practice non-violent communication</a:t>
            </a:r>
            <a:endParaRPr lang="en-US" sz="2200" i="1" dirty="0"/>
          </a:p>
        </p:txBody>
      </p:sp>
    </p:spTree>
    <p:extLst>
      <p:ext uri="{BB962C8B-B14F-4D97-AF65-F5344CB8AC3E}">
        <p14:creationId xmlns:p14="http://schemas.microsoft.com/office/powerpoint/2010/main" val="22974562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>
                <a:solidFill>
                  <a:schemeClr val="tx2"/>
                </a:solidFill>
              </a:rPr>
              <a:t>Broaden thinking, expand consciousness, deepen understanding</a:t>
            </a:r>
          </a:p>
          <a:p>
            <a:endParaRPr lang="en-US" sz="2800" dirty="0"/>
          </a:p>
          <a:p>
            <a:pPr lvl="1"/>
            <a:r>
              <a:rPr lang="en-US" sz="2200" i="1" dirty="0" smtClean="0"/>
              <a:t>Expose self/community to diverse thoughts and perspectives</a:t>
            </a:r>
          </a:p>
          <a:p>
            <a:pPr lvl="1"/>
            <a:endParaRPr lang="en-US" sz="2200" i="1" dirty="0"/>
          </a:p>
          <a:p>
            <a:pPr lvl="1"/>
            <a:r>
              <a:rPr lang="en-US" sz="2200" i="1" dirty="0" smtClean="0"/>
              <a:t>Engage in social analysis, theological reflection, contemplative conversations</a:t>
            </a:r>
          </a:p>
          <a:p>
            <a:pPr marL="411480" lvl="1" indent="0">
              <a:buNone/>
            </a:pPr>
            <a:endParaRPr lang="en-US" sz="2200" i="1" dirty="0"/>
          </a:p>
          <a:p>
            <a:pPr marL="411480" lvl="1" indent="0">
              <a:buNone/>
            </a:pPr>
            <a:endParaRPr lang="en-US" sz="2200" i="1" dirty="0" smtClean="0"/>
          </a:p>
        </p:txBody>
      </p:sp>
    </p:spTree>
    <p:extLst>
      <p:ext uri="{BB962C8B-B14F-4D97-AF65-F5344CB8AC3E}">
        <p14:creationId xmlns:p14="http://schemas.microsoft.com/office/powerpoint/2010/main" val="360874001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2800" dirty="0" smtClean="0">
                <a:solidFill>
                  <a:schemeClr val="tx2"/>
                </a:solidFill>
              </a:rPr>
              <a:t>Notice interior movements</a:t>
            </a:r>
          </a:p>
          <a:p>
            <a:pPr lvl="1">
              <a:lnSpc>
                <a:spcPct val="150000"/>
              </a:lnSpc>
            </a:pPr>
            <a:r>
              <a:rPr lang="en-US" sz="2200" i="1" dirty="0" smtClean="0"/>
              <a:t>Personal and communal </a:t>
            </a:r>
          </a:p>
          <a:p>
            <a:pPr marL="411480" lvl="1" indent="0">
              <a:buNone/>
            </a:pPr>
            <a:endParaRPr lang="en-US" sz="2200" i="1" dirty="0" smtClean="0"/>
          </a:p>
          <a:p>
            <a:pPr lvl="1"/>
            <a:r>
              <a:rPr lang="en-US" sz="2200" i="1" dirty="0" smtClean="0"/>
              <a:t>What’s going on inside of me/among us?  What meaning might it have?</a:t>
            </a:r>
          </a:p>
          <a:p>
            <a:pPr lvl="1"/>
            <a:endParaRPr lang="en-US" sz="2200" i="1" dirty="0" smtClean="0"/>
          </a:p>
          <a:p>
            <a:pPr>
              <a:lnSpc>
                <a:spcPct val="150000"/>
              </a:lnSpc>
            </a:pPr>
            <a:r>
              <a:rPr lang="en-US" sz="2800" dirty="0" smtClean="0">
                <a:solidFill>
                  <a:schemeClr val="tx2"/>
                </a:solidFill>
              </a:rPr>
              <a:t>Be honest toward reality</a:t>
            </a:r>
          </a:p>
          <a:p>
            <a:pPr lvl="1">
              <a:lnSpc>
                <a:spcPct val="150000"/>
              </a:lnSpc>
            </a:pPr>
            <a:r>
              <a:rPr lang="en-US" sz="2200" i="1" dirty="0" smtClean="0"/>
              <a:t>Speak the truth. . . even if your voice shakes.</a:t>
            </a:r>
            <a:endParaRPr lang="en-US" sz="2200" i="1" dirty="0"/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14449085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>
                <a:solidFill>
                  <a:schemeClr val="tx2"/>
                </a:solidFill>
              </a:rPr>
              <a:t>Befriend resistances</a:t>
            </a:r>
          </a:p>
          <a:p>
            <a:endParaRPr lang="en-US" dirty="0"/>
          </a:p>
          <a:p>
            <a:pPr lvl="1"/>
            <a:r>
              <a:rPr lang="en-US" sz="2200" i="1" dirty="0" smtClean="0"/>
              <a:t>Personal and communal</a:t>
            </a:r>
          </a:p>
          <a:p>
            <a:pPr lvl="1"/>
            <a:endParaRPr lang="en-US" sz="2200" i="1" dirty="0"/>
          </a:p>
          <a:p>
            <a:pPr lvl="1"/>
            <a:r>
              <a:rPr lang="en-US" sz="2200" i="1" dirty="0" smtClean="0"/>
              <a:t>Resistance is valuable – has something to teach us</a:t>
            </a:r>
          </a:p>
          <a:p>
            <a:endParaRPr lang="en-US" i="1" dirty="0"/>
          </a:p>
          <a:p>
            <a:pPr lvl="1"/>
            <a:r>
              <a:rPr lang="en-US" sz="2200" i="1" dirty="0" smtClean="0"/>
              <a:t>Learn to stay with resistance – without judgment – long enough to learn from them</a:t>
            </a:r>
            <a:endParaRPr lang="en-US" sz="2200" i="1" dirty="0"/>
          </a:p>
        </p:txBody>
      </p:sp>
    </p:spTree>
    <p:extLst>
      <p:ext uri="{BB962C8B-B14F-4D97-AF65-F5344CB8AC3E}">
        <p14:creationId xmlns:p14="http://schemas.microsoft.com/office/powerpoint/2010/main" val="3702035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>
                <a:solidFill>
                  <a:schemeClr val="tx2"/>
                </a:solidFill>
              </a:rPr>
              <a:t>Cultivate curiosity</a:t>
            </a:r>
          </a:p>
          <a:p>
            <a:endParaRPr lang="en-US" dirty="0"/>
          </a:p>
          <a:p>
            <a:pPr lvl="1"/>
            <a:r>
              <a:rPr lang="en-US" sz="2200" i="1" dirty="0" smtClean="0"/>
              <a:t>Personal and communal</a:t>
            </a:r>
          </a:p>
          <a:p>
            <a:pPr lvl="1"/>
            <a:endParaRPr lang="en-US" sz="2200" i="1" dirty="0" smtClean="0"/>
          </a:p>
          <a:p>
            <a:pPr lvl="1"/>
            <a:r>
              <a:rPr lang="en-US" sz="2200" i="1" dirty="0" smtClean="0"/>
              <a:t>Curiosity and fear</a:t>
            </a:r>
          </a:p>
          <a:p>
            <a:pPr lvl="2"/>
            <a:r>
              <a:rPr lang="en-US" i="1" dirty="0" smtClean="0"/>
              <a:t>biochemically the same – differ only in degree</a:t>
            </a:r>
          </a:p>
          <a:p>
            <a:pPr lvl="2"/>
            <a:r>
              <a:rPr lang="en-US" i="1" dirty="0" smtClean="0"/>
              <a:t>Wondering about something, asking questions can dispel fear</a:t>
            </a:r>
          </a:p>
          <a:p>
            <a:endParaRPr lang="en-US" i="1" dirty="0"/>
          </a:p>
          <a:p>
            <a:pPr lvl="1"/>
            <a:r>
              <a:rPr lang="en-US" sz="2200" i="1" dirty="0" smtClean="0"/>
              <a:t>Learn to ask good questions</a:t>
            </a:r>
            <a:endParaRPr lang="en-US" sz="2200" i="1" dirty="0"/>
          </a:p>
        </p:txBody>
      </p:sp>
    </p:spTree>
    <p:extLst>
      <p:ext uri="{BB962C8B-B14F-4D97-AF65-F5344CB8AC3E}">
        <p14:creationId xmlns:p14="http://schemas.microsoft.com/office/powerpoint/2010/main" val="1049551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>
                <a:solidFill>
                  <a:schemeClr val="tx2"/>
                </a:solidFill>
              </a:rPr>
              <a:t>Learn to take the long, broad view</a:t>
            </a:r>
          </a:p>
          <a:p>
            <a:endParaRPr lang="en-US" sz="2800" dirty="0"/>
          </a:p>
          <a:p>
            <a:pPr lvl="1"/>
            <a:r>
              <a:rPr lang="en-US" sz="2200" i="1" dirty="0" smtClean="0"/>
              <a:t>The world, our communities, ourselves are unfinished</a:t>
            </a:r>
          </a:p>
          <a:p>
            <a:endParaRPr lang="en-US" i="1" dirty="0"/>
          </a:p>
          <a:p>
            <a:pPr lvl="1"/>
            <a:r>
              <a:rPr lang="en-US" sz="2200" i="1" dirty="0" smtClean="0"/>
              <a:t>Perspective matters</a:t>
            </a:r>
          </a:p>
          <a:p>
            <a:endParaRPr lang="en-US" i="1" dirty="0"/>
          </a:p>
          <a:p>
            <a:pPr lvl="1"/>
            <a:r>
              <a:rPr lang="en-US" sz="2200" i="1" dirty="0" smtClean="0"/>
              <a:t>Get  comfortable with chaos</a:t>
            </a:r>
          </a:p>
          <a:p>
            <a:endParaRPr lang="en-US" i="1" dirty="0"/>
          </a:p>
          <a:p>
            <a:pPr marL="11430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13840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 smtClean="0">
                <a:latin typeface="+mn-lt"/>
              </a:rPr>
              <a:t>Cultivate patience, humility and openness to surprise</a:t>
            </a:r>
            <a:endParaRPr lang="en-US" sz="2800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i="1" dirty="0" smtClean="0"/>
              <a:t>“Do one thing every day that scares you.”</a:t>
            </a:r>
            <a:endParaRPr lang="en-US" dirty="0" smtClean="0"/>
          </a:p>
          <a:p>
            <a:pPr marL="114300" indent="0">
              <a:buNone/>
            </a:pPr>
            <a:r>
              <a:rPr lang="en-US" dirty="0"/>
              <a:t>	</a:t>
            </a:r>
            <a:r>
              <a:rPr lang="en-US" dirty="0" smtClean="0"/>
              <a:t>				</a:t>
            </a:r>
            <a:r>
              <a:rPr lang="en-US" sz="2000" i="1" dirty="0" smtClean="0"/>
              <a:t>Eleanor Roosevelt</a:t>
            </a:r>
          </a:p>
          <a:p>
            <a:pPr marL="114300" indent="0">
              <a:buNone/>
            </a:pPr>
            <a:endParaRPr lang="en-US" i="1" dirty="0" smtClean="0"/>
          </a:p>
          <a:p>
            <a:pPr marL="114300" indent="0">
              <a:buNone/>
            </a:pPr>
            <a:r>
              <a:rPr lang="en-US" sz="2800" dirty="0" smtClean="0">
                <a:solidFill>
                  <a:schemeClr val="tx2"/>
                </a:solidFill>
              </a:rPr>
              <a:t>Cultivate a sense of humor</a:t>
            </a:r>
          </a:p>
          <a:p>
            <a:r>
              <a:rPr lang="en-US" i="1" dirty="0" smtClean="0"/>
              <a:t>The only thing we should take more seriously than we already do is God’s love. . . </a:t>
            </a:r>
            <a:r>
              <a:rPr lang="en-US" i="1" dirty="0"/>
              <a:t> f</a:t>
            </a:r>
            <a:r>
              <a:rPr lang="en-US" i="1" dirty="0" smtClean="0"/>
              <a:t>or us, for others, for all of creation</a:t>
            </a:r>
          </a:p>
          <a:p>
            <a:pPr marL="114300" indent="0">
              <a:buNone/>
            </a:pPr>
            <a:endParaRPr lang="en-US" i="1" dirty="0"/>
          </a:p>
          <a:p>
            <a:r>
              <a:rPr lang="en-US" i="1" dirty="0" smtClean="0"/>
              <a:t>Learn to laugh at yourself and with others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16739990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A Working Definition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7620000" cy="5029200"/>
          </a:xfrm>
        </p:spPr>
        <p:txBody>
          <a:bodyPr>
            <a:normAutofit fontScale="40000" lnSpcReduction="20000"/>
          </a:bodyPr>
          <a:lstStyle/>
          <a:p>
            <a:pPr marL="114300" indent="0">
              <a:buNone/>
            </a:pPr>
            <a:r>
              <a:rPr lang="en-US" sz="5900" dirty="0" smtClean="0"/>
              <a:t>Communal Discernment:</a:t>
            </a:r>
          </a:p>
          <a:p>
            <a:endParaRPr lang="en-US" dirty="0"/>
          </a:p>
          <a:p>
            <a:pPr marL="411480" lvl="1" indent="0">
              <a:lnSpc>
                <a:spcPct val="160000"/>
              </a:lnSpc>
              <a:buNone/>
            </a:pPr>
            <a:r>
              <a:rPr lang="en-US" sz="5000" dirty="0" smtClean="0"/>
              <a:t>Process undertaken by a community as a community to discover God’s desire/direction within a particular set of circumstances leading to some sort of action by the discerning community.</a:t>
            </a:r>
          </a:p>
          <a:p>
            <a:pPr marL="411480" lvl="1" indent="0">
              <a:lnSpc>
                <a:spcPct val="160000"/>
              </a:lnSpc>
              <a:buNone/>
            </a:pPr>
            <a:endParaRPr lang="en-US" sz="5000" dirty="0" smtClean="0"/>
          </a:p>
          <a:p>
            <a:pPr marL="1097280" lvl="1">
              <a:lnSpc>
                <a:spcPct val="160000"/>
              </a:lnSpc>
            </a:pPr>
            <a:r>
              <a:rPr lang="en-US" sz="4500" dirty="0" smtClean="0"/>
              <a:t>Shared work</a:t>
            </a:r>
          </a:p>
          <a:p>
            <a:pPr marL="1097280" lvl="1">
              <a:lnSpc>
                <a:spcPct val="160000"/>
              </a:lnSpc>
            </a:pPr>
            <a:r>
              <a:rPr lang="en-US" sz="4500" dirty="0" smtClean="0"/>
              <a:t>Seeking God</a:t>
            </a:r>
          </a:p>
          <a:p>
            <a:pPr marL="1097280" lvl="1">
              <a:lnSpc>
                <a:spcPct val="160000"/>
              </a:lnSpc>
            </a:pPr>
            <a:r>
              <a:rPr lang="en-US" sz="4500" dirty="0" smtClean="0"/>
              <a:t>Here and now</a:t>
            </a:r>
          </a:p>
          <a:p>
            <a:pPr marL="1097280" lvl="1">
              <a:lnSpc>
                <a:spcPct val="160000"/>
              </a:lnSpc>
            </a:pPr>
            <a:r>
              <a:rPr lang="en-US" sz="4500" dirty="0" smtClean="0"/>
              <a:t>Expressed in action</a:t>
            </a:r>
          </a:p>
          <a:p>
            <a:pPr lvl="1"/>
            <a:endParaRPr lang="en-US" sz="3800" dirty="0"/>
          </a:p>
          <a:p>
            <a:pPr lvl="2"/>
            <a:endParaRPr lang="en-US" dirty="0" smtClean="0"/>
          </a:p>
          <a:p>
            <a:pPr marL="2103120" lvl="8" indent="0" algn="r">
              <a:buNone/>
            </a:pPr>
            <a:r>
              <a:rPr lang="en-US" dirty="0" smtClean="0"/>
              <a:t> 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05246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Notable nuance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i="1" dirty="0" smtClean="0"/>
              <a:t>A discerning community </a:t>
            </a:r>
          </a:p>
          <a:p>
            <a:pPr lvl="1">
              <a:lnSpc>
                <a:spcPct val="150000"/>
              </a:lnSpc>
            </a:pPr>
            <a:r>
              <a:rPr lang="en-US" sz="1800" dirty="0"/>
              <a:t>Members are attentive and intentionally cultivating their capacities for discernment (noticing, naming and making meaning of the movement of the Spirit and call of God within and among them</a:t>
            </a:r>
            <a:r>
              <a:rPr lang="en-US" sz="1800" dirty="0" smtClean="0"/>
              <a:t>).</a:t>
            </a:r>
            <a:endParaRPr lang="en-US" sz="1800" dirty="0"/>
          </a:p>
          <a:p>
            <a:endParaRPr lang="en-US" b="1" i="1" dirty="0" smtClean="0"/>
          </a:p>
          <a:p>
            <a:pPr marL="114300" indent="0">
              <a:buNone/>
            </a:pPr>
            <a:endParaRPr lang="en-US" b="1" i="1" dirty="0" smtClean="0"/>
          </a:p>
          <a:p>
            <a:r>
              <a:rPr lang="en-US" b="1" i="1" dirty="0" smtClean="0"/>
              <a:t>A community discerning</a:t>
            </a:r>
          </a:p>
          <a:p>
            <a:pPr lvl="1">
              <a:lnSpc>
                <a:spcPct val="150000"/>
              </a:lnSpc>
            </a:pPr>
            <a:r>
              <a:rPr lang="en-US" sz="1800" dirty="0" smtClean="0"/>
              <a:t>A community actively and intentionally engaged in a group process intended to discover for themselves God’s desires/direction within a particular set of circumstances.</a:t>
            </a:r>
          </a:p>
          <a:p>
            <a:pPr lvl="1">
              <a:lnSpc>
                <a:spcPct val="150000"/>
              </a:lnSpc>
            </a:pPr>
            <a:endParaRPr lang="en-US" sz="1800" dirty="0" smtClean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 smtClean="0"/>
          </a:p>
          <a:p>
            <a:pPr lvl="1"/>
            <a:endParaRPr lang="en-US" dirty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9017410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Matters for communal discernment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7620000" cy="4953000"/>
          </a:xfrm>
        </p:spPr>
        <p:txBody>
          <a:bodyPr>
            <a:normAutofit/>
          </a:bodyPr>
          <a:lstStyle/>
          <a:p>
            <a:pPr>
              <a:lnSpc>
                <a:spcPct val="110000"/>
              </a:lnSpc>
            </a:pPr>
            <a:r>
              <a:rPr lang="en-US" dirty="0" smtClean="0"/>
              <a:t>Matters that involve the expression of mission/purpose/communal vocation for and in a particular time</a:t>
            </a:r>
          </a:p>
          <a:p>
            <a:endParaRPr lang="en-US" dirty="0"/>
          </a:p>
          <a:p>
            <a:r>
              <a:rPr lang="en-US" dirty="0" smtClean="0"/>
              <a:t>Matters for which it is important that all group members be engaged</a:t>
            </a:r>
            <a:r>
              <a:rPr lang="en-US" dirty="0"/>
              <a:t> </a:t>
            </a:r>
            <a:r>
              <a:rPr lang="en-US" dirty="0" smtClean="0"/>
              <a:t>and responsible, i.e. direction setting, disposition of corporate resources. . .</a:t>
            </a:r>
          </a:p>
          <a:p>
            <a:pPr marL="114300" indent="0">
              <a:buNone/>
            </a:pPr>
            <a:endParaRPr lang="en-US" dirty="0" smtClean="0"/>
          </a:p>
          <a:p>
            <a:r>
              <a:rPr lang="en-US" dirty="0" smtClean="0"/>
              <a:t>Matters that are worthy of the time, energy, discipline and rigor of communal discernment</a:t>
            </a:r>
          </a:p>
          <a:p>
            <a:endParaRPr lang="en-US" dirty="0"/>
          </a:p>
          <a:p>
            <a:pPr marL="114300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9106787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/>
              <a:t>Some Characteristics of A Discerning Community	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Prayerful/Praying Community</a:t>
            </a:r>
          </a:p>
          <a:p>
            <a:pPr marL="114300" indent="0">
              <a:buNone/>
            </a:pPr>
            <a:endParaRPr lang="en-US" dirty="0" smtClean="0"/>
          </a:p>
          <a:p>
            <a:pPr lvl="2"/>
            <a:r>
              <a:rPr lang="en-US" i="1" dirty="0" smtClean="0"/>
              <a:t>Continually seeking God, God’s desires and the freedom to act on those desires</a:t>
            </a:r>
          </a:p>
          <a:p>
            <a:pPr lvl="2"/>
            <a:endParaRPr lang="en-US" i="1" dirty="0"/>
          </a:p>
          <a:p>
            <a:pPr lvl="2"/>
            <a:r>
              <a:rPr lang="en-US" i="1" dirty="0" smtClean="0"/>
              <a:t>Contemplative prayer intended for listening for God/Spirit</a:t>
            </a:r>
            <a:endParaRPr lang="en-US" i="1" dirty="0"/>
          </a:p>
          <a:p>
            <a:endParaRPr lang="en-US" i="1" dirty="0" smtClean="0"/>
          </a:p>
          <a:p>
            <a:r>
              <a:rPr lang="en-US" dirty="0" smtClean="0"/>
              <a:t>Sense of Identity and Relationship</a:t>
            </a:r>
          </a:p>
          <a:p>
            <a:pPr marL="114300" indent="0">
              <a:buNone/>
            </a:pPr>
            <a:endParaRPr lang="en-US" dirty="0" smtClean="0"/>
          </a:p>
          <a:p>
            <a:pPr lvl="2"/>
            <a:r>
              <a:rPr lang="en-US" i="1" dirty="0" smtClean="0"/>
              <a:t>Growing in shared understanding of itself, its history, comprehension of its spheres of influence</a:t>
            </a:r>
          </a:p>
          <a:p>
            <a:pPr lvl="2"/>
            <a:endParaRPr lang="en-US" i="1" dirty="0"/>
          </a:p>
          <a:p>
            <a:pPr lvl="2"/>
            <a:r>
              <a:rPr lang="en-US" i="1" dirty="0" smtClean="0"/>
              <a:t>Growing in comprehension of how it is influenced and how it influences</a:t>
            </a:r>
          </a:p>
          <a:p>
            <a:endParaRPr lang="en-US" dirty="0"/>
          </a:p>
          <a:p>
            <a:endParaRPr lang="en-US" dirty="0" smtClean="0"/>
          </a:p>
          <a:p>
            <a:pPr marL="777240" lvl="2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734888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Learning </a:t>
            </a:r>
            <a:r>
              <a:rPr lang="en-US" dirty="0" smtClean="0"/>
              <a:t>Community</a:t>
            </a:r>
          </a:p>
          <a:p>
            <a:pPr marL="114300" indent="0">
              <a:buNone/>
            </a:pPr>
            <a:endParaRPr lang="en-US" dirty="0"/>
          </a:p>
          <a:p>
            <a:pPr lvl="2"/>
            <a:r>
              <a:rPr lang="en-US" i="1" dirty="0"/>
              <a:t>Open to change, transformation and the broadening of </a:t>
            </a:r>
            <a:r>
              <a:rPr lang="en-US" i="1" dirty="0" smtClean="0"/>
              <a:t>perspectives (personal and communal)</a:t>
            </a:r>
          </a:p>
          <a:p>
            <a:pPr lvl="2"/>
            <a:endParaRPr lang="en-US" i="1" dirty="0"/>
          </a:p>
          <a:p>
            <a:pPr lvl="2"/>
            <a:r>
              <a:rPr lang="en-US" i="1" dirty="0" smtClean="0"/>
              <a:t>Names what is real; is honest toward reality (</a:t>
            </a:r>
            <a:r>
              <a:rPr lang="en-US" i="1" dirty="0" err="1" smtClean="0"/>
              <a:t>Sobrino</a:t>
            </a:r>
            <a:r>
              <a:rPr lang="en-US" i="1" dirty="0" smtClean="0"/>
              <a:t>)</a:t>
            </a:r>
          </a:p>
          <a:p>
            <a:pPr lvl="2"/>
            <a:endParaRPr lang="en-US" i="1" dirty="0"/>
          </a:p>
          <a:p>
            <a:pPr lvl="2"/>
            <a:r>
              <a:rPr lang="en-US" i="1" dirty="0" smtClean="0"/>
              <a:t>Leaders and members growing in capacities to acknowledge, invite and consider diverse and new thinking</a:t>
            </a:r>
            <a:endParaRPr lang="en-US" i="1" dirty="0"/>
          </a:p>
          <a:p>
            <a:endParaRPr lang="en-US" i="1" dirty="0"/>
          </a:p>
          <a:p>
            <a:pPr marL="11430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67335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Capable of holding tension, tolerating ambiguity, chaos, </a:t>
            </a:r>
            <a:r>
              <a:rPr lang="en-US" dirty="0" err="1" smtClean="0"/>
              <a:t>unfinishedness</a:t>
            </a:r>
            <a:r>
              <a:rPr lang="en-US" dirty="0" smtClean="0"/>
              <a:t> </a:t>
            </a:r>
          </a:p>
          <a:p>
            <a:pPr marL="114300" indent="0">
              <a:buNone/>
            </a:pPr>
            <a:endParaRPr lang="en-US" dirty="0" smtClean="0"/>
          </a:p>
          <a:p>
            <a:pPr lvl="1"/>
            <a:r>
              <a:rPr lang="en-US" i="1" dirty="0" smtClean="0"/>
              <a:t>Recognizes itself, its members, the world as being in process</a:t>
            </a:r>
          </a:p>
          <a:p>
            <a:pPr lvl="1"/>
            <a:endParaRPr lang="en-US" i="1" dirty="0"/>
          </a:p>
          <a:p>
            <a:pPr lvl="1"/>
            <a:r>
              <a:rPr lang="en-US" i="1" dirty="0" smtClean="0"/>
              <a:t>Encourages and cultivates imagination, creativity, personal initiative in service to the community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42175283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A Community Discerning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Engaged in deciding a matter of significance for the group</a:t>
            </a:r>
          </a:p>
          <a:p>
            <a:endParaRPr lang="en-US" dirty="0"/>
          </a:p>
          <a:p>
            <a:r>
              <a:rPr lang="en-US" dirty="0" smtClean="0"/>
              <a:t>Believes that God has a desire/intent/purpose for them AND intends to follow God’s desire/intent/purpose</a:t>
            </a:r>
          </a:p>
          <a:p>
            <a:pPr marL="114300" indent="0">
              <a:buNone/>
            </a:pPr>
            <a:endParaRPr lang="en-US" dirty="0" smtClean="0"/>
          </a:p>
          <a:p>
            <a:r>
              <a:rPr lang="en-US" dirty="0" smtClean="0"/>
              <a:t>Devotes personal and communal time and resources to the discernment process</a:t>
            </a:r>
          </a:p>
          <a:p>
            <a:pPr marL="114300" indent="0">
              <a:buNone/>
            </a:pPr>
            <a:endParaRPr lang="en-US" dirty="0"/>
          </a:p>
          <a:p>
            <a:endParaRPr lang="en-US" dirty="0" smtClean="0"/>
          </a:p>
          <a:p>
            <a:pPr marL="114300" indent="0">
              <a:buNone/>
            </a:pPr>
            <a:endParaRPr lang="en-US" dirty="0" smtClean="0"/>
          </a:p>
          <a:p>
            <a:pPr lvl="2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1681773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/>
              <a:t>A Framework for Discernment:  Preparation and Process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7620000" cy="5105400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dirty="0" smtClean="0"/>
              <a:t>Seek interior freedom – personally and communally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Gather information</a:t>
            </a:r>
          </a:p>
          <a:p>
            <a:r>
              <a:rPr lang="en-US" dirty="0" smtClean="0"/>
              <a:t>Prayerful </a:t>
            </a:r>
            <a:r>
              <a:rPr lang="en-US" dirty="0"/>
              <a:t>consideration of the </a:t>
            </a:r>
            <a:r>
              <a:rPr lang="en-US" dirty="0" smtClean="0"/>
              <a:t>matter:  alternatives, pros/cons, rational and affective experience</a:t>
            </a:r>
          </a:p>
          <a:p>
            <a:pPr lvl="1"/>
            <a:r>
              <a:rPr lang="en-US" sz="2200" i="1" dirty="0" smtClean="0"/>
              <a:t>These elements may be serial through the process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Move </a:t>
            </a:r>
            <a:r>
              <a:rPr lang="en-US" dirty="0"/>
              <a:t>toward </a:t>
            </a:r>
            <a:r>
              <a:rPr lang="en-US" dirty="0" smtClean="0"/>
              <a:t>consensus/decision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Make decision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Act </a:t>
            </a:r>
            <a:r>
              <a:rPr lang="en-US" dirty="0"/>
              <a:t>on </a:t>
            </a:r>
            <a:r>
              <a:rPr lang="en-US" dirty="0" smtClean="0"/>
              <a:t>decision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Seek </a:t>
            </a:r>
            <a:r>
              <a:rPr lang="en-US" dirty="0"/>
              <a:t>confirmation of decision:  what are the fruits?</a:t>
            </a:r>
          </a:p>
          <a:p>
            <a:pPr>
              <a:lnSpc>
                <a:spcPct val="150000"/>
              </a:lnSpc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16907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jacency">
  <a:themeElements>
    <a:clrScheme name="Waveform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Custom 1">
      <a:majorFont>
        <a:latin typeface="Georgia"/>
        <a:ea typeface=""/>
        <a:cs typeface=""/>
      </a:majorFont>
      <a:minorFont>
        <a:latin typeface="Georgia"/>
        <a:ea typeface=""/>
        <a:cs typeface=""/>
      </a:minorFont>
    </a:fontScheme>
    <a:fmtScheme name="Adjacency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571</TotalTime>
  <Words>738</Words>
  <Application>Microsoft Office PowerPoint</Application>
  <PresentationFormat>On-screen Show (4:3)</PresentationFormat>
  <Paragraphs>191</Paragraphs>
  <Slides>18</Slides>
  <Notes>18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Adjacency</vt:lpstr>
      <vt:lpstr>PowerPoint Presentation</vt:lpstr>
      <vt:lpstr>A Working Definition</vt:lpstr>
      <vt:lpstr>Notable nuance</vt:lpstr>
      <vt:lpstr>Matters for communal discernment</vt:lpstr>
      <vt:lpstr>Some Characteristics of A Discerning Community </vt:lpstr>
      <vt:lpstr>PowerPoint Presentation</vt:lpstr>
      <vt:lpstr>PowerPoint Presentation</vt:lpstr>
      <vt:lpstr>A Community Discerning</vt:lpstr>
      <vt:lpstr>A Framework for Discernment:  Preparation and Process</vt:lpstr>
      <vt:lpstr>Fruitfulness relies on personal preparation/capacity</vt:lpstr>
      <vt:lpstr>Skills/capacities to cultivate for communal discernment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Cultivate patience, humility and openness to surprise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Communal Discernment  Part II:  Notes on Methodology and    Capacities to Cultivate</dc:title>
  <dc:creator>Mary Pellegrino</dc:creator>
  <cp:lastModifiedBy>Yvonne DeBruin</cp:lastModifiedBy>
  <cp:revision>17</cp:revision>
  <cp:lastPrinted>2012-04-22T19:37:15Z</cp:lastPrinted>
  <dcterms:created xsi:type="dcterms:W3CDTF">2012-04-08T17:08:07Z</dcterms:created>
  <dcterms:modified xsi:type="dcterms:W3CDTF">2012-04-22T19:37:26Z</dcterms:modified>
</cp:coreProperties>
</file>